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68" r:id="rId2"/>
    <p:sldId id="312" r:id="rId3"/>
    <p:sldId id="316" r:id="rId4"/>
    <p:sldId id="317" r:id="rId5"/>
    <p:sldId id="315" r:id="rId6"/>
    <p:sldId id="319" r:id="rId7"/>
    <p:sldId id="328" r:id="rId8"/>
    <p:sldId id="326" r:id="rId9"/>
    <p:sldId id="329" r:id="rId10"/>
    <p:sldId id="330" r:id="rId11"/>
    <p:sldId id="331" r:id="rId12"/>
    <p:sldId id="320" r:id="rId13"/>
    <p:sldId id="321" r:id="rId14"/>
    <p:sldId id="322" r:id="rId15"/>
    <p:sldId id="323" r:id="rId16"/>
    <p:sldId id="324" r:id="rId17"/>
    <p:sldId id="318" r:id="rId18"/>
    <p:sldId id="313" r:id="rId19"/>
    <p:sldId id="314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CB4"/>
    <a:srgbClr val="61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599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69DC6-F321-4E8B-AEAE-081242112D86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84AC-C71D-483E-9A73-297DFDF39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0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901FE-4AEA-418C-827E-D760175B8B26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8A1C-0E28-4586-A423-5F2609A7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0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8A1C-0E28-4586-A423-5F2609A7AD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8A1C-0E28-4586-A423-5F2609A7AD9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6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F7A47C2-B94C-412A-BFF5-C4CE0EB2D93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C8B-A988-4A4F-8CD2-65DDADD41C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1772816"/>
            <a:ext cx="7342584" cy="33123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Комплексы для обогащения геологоразведочных проб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5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>
                <a:latin typeface="Cambria" panose="02040503050406030204" pitchFamily="18" charset="0"/>
              </a:rPr>
              <a:t>Сухой магнитный </a:t>
            </a:r>
            <a:r>
              <a:rPr lang="ru-RU" sz="3200" dirty="0" smtClean="0">
                <a:latin typeface="Cambria" panose="02040503050406030204" pitchFamily="18" charset="0"/>
              </a:rPr>
              <a:t>сепаратор</a:t>
            </a:r>
            <a:br>
              <a:rPr lang="ru-RU" sz="3200" dirty="0" smtClean="0">
                <a:latin typeface="Cambria" panose="02040503050406030204" pitchFamily="18" charset="0"/>
              </a:rPr>
            </a:br>
            <a:r>
              <a:rPr lang="ru-RU" sz="3200" dirty="0" smtClean="0">
                <a:latin typeface="Cambria" panose="02040503050406030204" pitchFamily="18" charset="0"/>
              </a:rPr>
              <a:t> </a:t>
            </a:r>
            <a:r>
              <a:rPr lang="ru-RU" sz="3200" dirty="0">
                <a:latin typeface="Cambria" panose="02040503050406030204" pitchFamily="18" charset="0"/>
              </a:rPr>
              <a:t>«</a:t>
            </a:r>
            <a:r>
              <a:rPr lang="ru-RU" sz="3200" dirty="0" smtClean="0">
                <a:latin typeface="Cambria" panose="02040503050406030204" pitchFamily="18" charset="0"/>
              </a:rPr>
              <a:t>СМС-20БМП»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16832"/>
            <a:ext cx="40794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Двухстадийный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сухой магнитный сепаратор валкового типа для разделения частиц по магнитным свойствам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.</a:t>
            </a:r>
          </a:p>
          <a:p>
            <a:pPr>
              <a:tabLst>
                <a:tab pos="533400" algn="l"/>
              </a:tabLst>
            </a:pPr>
            <a:endParaRPr lang="ru-RU" sz="2000" dirty="0" smtClean="0">
              <a:solidFill>
                <a:srgbClr val="61DDD1"/>
              </a:solidFill>
              <a:latin typeface="Corbel" panose="020B0503020204020204" pitchFamily="34" charset="0"/>
            </a:endParaRPr>
          </a:p>
          <a:p>
            <a:pPr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За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один цикл сепарации исходный материал разделяется на три продукта- ферримагнитный, парамагнитный и немагнитный.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Изменяемая величина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зазора в магнитопроводе магнитной системы второй ступени сепарации. 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72" y="2030223"/>
            <a:ext cx="4224906" cy="35730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15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>
                <a:latin typeface="Cambria" panose="02040503050406030204" pitchFamily="18" charset="0"/>
              </a:rPr>
              <a:t>Сушильный шкаф ШСП-0,25-500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16832"/>
            <a:ext cx="4752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Предназначен для сушки полученных концентратов (шлихов). Процедура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необходима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для дальнейшей доводки с применением магнитной сепарации сухой и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магнитожидкостной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.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59" y="1485188"/>
            <a:ext cx="2582025" cy="456136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47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1497" y="803576"/>
            <a:ext cx="7821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6375" y="272931"/>
            <a:ext cx="7007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Принципиальная технологическая схема обработки проб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е 26"/>
          <p:cNvSpPr txBox="1"/>
          <p:nvPr/>
        </p:nvSpPr>
        <p:spPr>
          <a:xfrm>
            <a:off x="179512" y="5604492"/>
            <a:ext cx="5328592" cy="1104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</a:rPr>
              <a:t>На входе - пробы песков широкой фракции</a:t>
            </a: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</a:rPr>
              <a:t>,. 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</a:rPr>
              <a:t>Крупность материала пробы ограничена диаметром  - 200мм.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</a:rPr>
              <a:t>На выходе – шлиховой металл для контрольного взвешивания и определения </a:t>
            </a: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</a:rPr>
              <a:t>ситового 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</a:rPr>
              <a:t>состава шлихового металла.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Поле 26"/>
          <p:cNvSpPr txBox="1"/>
          <p:nvPr/>
        </p:nvSpPr>
        <p:spPr>
          <a:xfrm>
            <a:off x="5652119" y="5604492"/>
            <a:ext cx="3384377" cy="1104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  <a:cs typeface="Times New Roman"/>
              </a:rPr>
              <a:t>Концентрат 1 и Концентрат 2 взвешиваются и направляются на доводку и анализ в минералогическую лабораторию. 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9" y="962323"/>
            <a:ext cx="7497212" cy="46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Технические характеристики ГРОМ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544" y="1629957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52254"/>
              </p:ext>
            </p:extLst>
          </p:nvPr>
        </p:nvGraphicFramePr>
        <p:xfrm>
          <a:off x="906413" y="1629957"/>
          <a:ext cx="7281118" cy="44802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0559"/>
                <a:gridCol w="3640559"/>
              </a:tblGrid>
              <a:tr h="640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 anchor="ctr"/>
                </a:tc>
              </a:tr>
              <a:tr h="64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Номинальный объем пробы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 л</a:t>
                      </a:r>
                      <a:endParaRPr lang="ru-RU" sz="180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Производительность обработки одной пробы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5-20 мин/шт.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технологических линий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шт.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Максимальная крупность материала пробы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200 мм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Потребляемая мощность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более 20 кВт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Расход воды*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более 8 м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/час</a:t>
                      </a:r>
                      <a:endParaRPr lang="ru-RU" sz="18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630932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- Возможность работы на оборотной воде.</a:t>
            </a:r>
          </a:p>
        </p:txBody>
      </p:sp>
    </p:spTree>
    <p:extLst>
      <p:ext uri="{BB962C8B-B14F-4D97-AF65-F5344CB8AC3E}">
        <p14:creationId xmlns:p14="http://schemas.microsoft.com/office/powerpoint/2010/main" val="2174289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 smtClean="0">
                <a:latin typeface="Cambria" panose="02040503050406030204" pitchFamily="18" charset="0"/>
              </a:rPr>
              <a:t>Использование ГРОМ позволяет: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544" y="162995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Механизировать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обработку проб при проведении геологоразведочных работ, как в полевых, так и в стационарных условиях.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Существенно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повысить производительность обработки проб.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Исключить или уменьшить влияние субъективных факторов на точность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определения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содержания золота в песках, которая при промывке проб лотком зависит от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квалификации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пробщика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-промывальщика.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Осуществить полную дезинтеграцию труднопромывистых песков.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Обеспечить высокую степень сокращения перерабатываемых проб (до 1000 и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более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) определяется типом применяемого обогатительного оборудования) и максимальное  извлечение мелкого  (крупностью минус 0,25+0,1 мм) и особо мелкого (крупностью минус 0,1 мм) золота (МТЗ)  в  </a:t>
            </a:r>
            <a:r>
              <a:rPr lang="ru-RU" sz="2000" dirty="0" err="1">
                <a:solidFill>
                  <a:srgbClr val="61DDD1"/>
                </a:solidFill>
                <a:latin typeface="Corbel" panose="020B0503020204020204" pitchFamily="34" charset="0"/>
              </a:rPr>
              <a:t>гравиоконцентрат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.</a:t>
            </a:r>
          </a:p>
          <a:p>
            <a:pPr algn="just">
              <a:tabLst>
                <a:tab pos="534988" algn="l"/>
              </a:tabLst>
            </a:pP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 smtClean="0">
                <a:latin typeface="Cambria" panose="02040503050406030204" pitchFamily="18" charset="0"/>
              </a:rPr>
              <a:t>Использование ГРОМ позволяет: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544" y="1629957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Применять различное обогатительное оборудование для извлечения золота из проб песков (концентрационный стол, центробежные концентраторы, шлюзы и др.).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Моделировать промышленные технологии извлечения золота, в том числе МТЗ, из песков и определять технологические показатели их обогащения.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Определять содержание всех форм нахождения золота в песках при обработке </a:t>
            </a:r>
            <a:r>
              <a:rPr lang="ru-RU" sz="24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конечных </a:t>
            </a:r>
            <a:r>
              <a:rPr lang="ru-RU" sz="2400" dirty="0" err="1">
                <a:solidFill>
                  <a:srgbClr val="61DDD1"/>
                </a:solidFill>
                <a:latin typeface="Corbel" panose="020B0503020204020204" pitchFamily="34" charset="0"/>
              </a:rPr>
              <a:t>гравиоконцентратов</a:t>
            </a: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 и других продуктов обогащения в лабораторных условиях.</a:t>
            </a:r>
          </a:p>
          <a:p>
            <a:pPr algn="just">
              <a:tabLst>
                <a:tab pos="534988" algn="l"/>
              </a:tabLst>
            </a:pP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67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 smtClean="0">
                <a:latin typeface="Cambria" panose="02040503050406030204" pitchFamily="18" charset="0"/>
              </a:rPr>
              <a:t>Использование ГРОМ позволяет: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544" y="1629957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Выявлять дополнительные запасы золота в месторождениях за счет более полного извлечения МТЗ и золота гидравлической крупности менее 10 мкм, </a:t>
            </a:r>
            <a:endParaRPr lang="ru-RU" sz="2400" dirty="0" smtClean="0">
              <a:solidFill>
                <a:srgbClr val="61DDD1"/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400" dirty="0" smtClean="0">
                <a:solidFill>
                  <a:srgbClr val="61DDD1"/>
                </a:solidFill>
                <a:latin typeface="Corbel" panose="020B0503020204020204" pitchFamily="34" charset="0"/>
              </a:rPr>
              <a:t>Разрабатывать </a:t>
            </a: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и </a:t>
            </a:r>
            <a:r>
              <a:rPr lang="ru-RU" sz="24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применять </a:t>
            </a: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технологии обогащения, соответствующие вещественному составу песков и </a:t>
            </a:r>
            <a:r>
              <a:rPr lang="ru-RU" sz="2400" dirty="0" smtClean="0">
                <a:solidFill>
                  <a:srgbClr val="61DDD1"/>
                </a:solidFill>
                <a:latin typeface="Corbel" panose="020B0503020204020204" pitchFamily="34" charset="0"/>
              </a:rPr>
              <a:t>ситовой </a:t>
            </a: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характеристике содержащегося в них золота, что обеспечит максимальное извлечение золота из россыпей при их промышленной отработке.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534988" algn="l"/>
              </a:tabLst>
            </a:pP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Сократить расход  технологической воды по сравнению с другими установками для обработки проб.</a:t>
            </a:r>
          </a:p>
          <a:p>
            <a:pPr algn="just">
              <a:tabLst>
                <a:tab pos="534988" algn="l"/>
              </a:tabLst>
            </a:pP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4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hotos\!Установки\ПМГОУ-100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4" y="2428826"/>
            <a:ext cx="3658460" cy="27438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497" y="803576"/>
            <a:ext cx="7821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ctr">
              <a:buNone/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Полевая модульная геологическая обогатительная 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установка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( 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ПМГОУ)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7900" y="5403559"/>
            <a:ext cx="375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Полевая мобильная геологическая обогатительная установка (ПМГОУ)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428826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" lvl="0">
              <a:tabLst>
                <a:tab pos="542925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Полевая мобильная геологическая обогатительная установка предназначена для обогащения и изучения поисковых геологических проб для освоения поиска и разведки новых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месторождений.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9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19572" y="476672"/>
            <a:ext cx="7704856" cy="648072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Геологоразведочные мобильные 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комплексы: </a:t>
            </a:r>
            <a:r>
              <a:rPr lang="ru-RU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промприбор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МОК-5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Данные решения предназначены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для обогащения и изучения поисковых геологических проб для  разведки новых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месторождений и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и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спользуют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современные  системы гравитационной и магнитной сепарации.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  <a:p>
            <a:pPr algn="just">
              <a:tabLst>
                <a:tab pos="534988" algn="l"/>
              </a:tabLst>
            </a:pP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	Разведочный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промприбор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 «ИТОМАК 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МОК-5»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- это мобильный обогатительный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комплекс,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востребованный для геологоразведки на многих предприятиях.</a:t>
            </a:r>
          </a:p>
        </p:txBody>
      </p:sp>
      <p:pic>
        <p:nvPicPr>
          <p:cNvPr id="2051" name="Picture 3" descr="D:\Photos\!Установки\!Edited\МОК-5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3179118"/>
            <a:ext cx="5482580" cy="30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1680" y="6114782"/>
            <a:ext cx="5965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Мобильный обогатительный комплекс  «МОК-5</a:t>
            </a:r>
            <a:r>
              <a:rPr lang="ru-RU" sz="1600" dirty="0" smtClean="0">
                <a:latin typeface="Cambria" panose="02040503050406030204" pitchFamily="18" charset="0"/>
              </a:rPr>
              <a:t>»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0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169" y="476672"/>
            <a:ext cx="7920880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>
              <a:lnSpc>
                <a:spcPct val="80000"/>
              </a:lnSpc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Геологоразведочные мобильные 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комплексы: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шлюз 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грохот «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МГИ-0.3»       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	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П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редназначен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для добычи, геологической разведки, отладки технологий промывки, обучения, и в качестве дополнительного обогащения концентратов, полученных на шлюзах больших драг и промприборов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.</a:t>
            </a:r>
          </a:p>
          <a:p>
            <a:pPr>
              <a:tabLst>
                <a:tab pos="534988" algn="l"/>
              </a:tabLst>
            </a:pP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 Прибор 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работает от давления воды, создаваемого отдельной мотопомпой (центробежным водяным насосом).</a:t>
            </a:r>
          </a:p>
        </p:txBody>
      </p:sp>
      <p:pic>
        <p:nvPicPr>
          <p:cNvPr id="6" name="Picture 2" descr="D:\Photos\!Установки\!Edited\МГИ-0,3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35" y="3017748"/>
            <a:ext cx="3960441" cy="31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6176338"/>
            <a:ext cx="8409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mbria" panose="02040503050406030204" pitchFamily="18" charset="0"/>
              </a:rPr>
              <a:t>Портативный промывочный прибор </a:t>
            </a:r>
            <a:r>
              <a:rPr lang="ru-RU" sz="1400" dirty="0" smtClean="0">
                <a:latin typeface="Cambria" panose="02040503050406030204" pitchFamily="18" charset="0"/>
              </a:rPr>
              <a:t>для добычи </a:t>
            </a:r>
            <a:r>
              <a:rPr lang="ru-RU" sz="1400" dirty="0">
                <a:latin typeface="Cambria" panose="02040503050406030204" pitchFamily="18" charset="0"/>
              </a:rPr>
              <a:t>россыпного </a:t>
            </a:r>
            <a:r>
              <a:rPr lang="ru-RU" sz="1400" dirty="0" smtClean="0">
                <a:latin typeface="Cambria" panose="02040503050406030204" pitchFamily="18" charset="0"/>
              </a:rPr>
              <a:t>золота  «</a:t>
            </a:r>
            <a:r>
              <a:rPr lang="ru-RU" sz="1400" dirty="0">
                <a:latin typeface="Cambria" panose="02040503050406030204" pitchFamily="18" charset="0"/>
              </a:rPr>
              <a:t>ИТОМАК-МГИ -0.3</a:t>
            </a:r>
            <a:r>
              <a:rPr lang="ru-RU" sz="1400" dirty="0" smtClean="0">
                <a:latin typeface="Cambria" panose="02040503050406030204" pitchFamily="18" charset="0"/>
              </a:rPr>
              <a:t>»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504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Геологоразведочные 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комплексы:</a:t>
            </a:r>
            <a:endParaRPr lang="ru-RU" sz="3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pPr marL="36576" indent="0" algn="ctr">
              <a:buNone/>
            </a:pP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ГРОМ, ПМГОУ, МОК-5, МГИ-3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544" y="1629957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Геологоразведка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является основополагающим и ключевым звеном при  добыче полезных ископаемых. От того, насколько достоверны геологоразведочные данные, зависит дальнейшая судьба участка, где предполагается производить разработку и добычу ценных полезных ископаемых.</a:t>
            </a:r>
          </a:p>
          <a:p>
            <a:pPr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Существуют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отработанные десятилетиями методики и технологии позволяющие получать эти данные, но все они сопряжены с крупными финансовыми затратами и требуют больших трудовых ресурсов:  измельчение твердых и мерзлых керновых проб, классификация, обогащение тонких классов.  </a:t>
            </a:r>
          </a:p>
          <a:p>
            <a:pPr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Использование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современных технологий рудоподготовки разработанных в компании «ИТОМАК» а также применение гравитационной центробежной и магнитной сепарации, позволяет существенно повысить достоверность данных и качество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геологоразведки.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45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1580" y="2132856"/>
            <a:ext cx="7560840" cy="3132349"/>
          </a:xfrm>
        </p:spPr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Оборудование ЗАО «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ИТОМАК» за многие годы эксплуатации доказало свою экономическую эффективность и техническую надежность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32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6576" indent="0" algn="ctr">
              <a:buNone/>
            </a:pPr>
            <a:endParaRPr lang="en-US" sz="3200" b="1" dirty="0">
              <a:latin typeface="Cambria" panose="02040503050406030204" pitchFamily="18" charset="0"/>
            </a:endParaRPr>
          </a:p>
          <a:p>
            <a:pPr marL="36576" indent="0" algn="ctr">
              <a:buNone/>
            </a:pPr>
            <a:r>
              <a:rPr lang="ru-RU" sz="3200" b="1" dirty="0" smtClean="0">
                <a:latin typeface="Cambria" panose="02040503050406030204" pitchFamily="18" charset="0"/>
              </a:rPr>
              <a:t>Спасибо за внимание!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0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72808" cy="16956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ГРОМ – геологоразведочный обогатительный модуль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4536503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Геологоразведочный Обогатительный </a:t>
            </a: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Модуль  (ГРОМ)  разработан и </a:t>
            </a:r>
            <a:r>
              <a:rPr lang="ru-RU" sz="24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предназначен </a:t>
            </a:r>
            <a:r>
              <a:rPr lang="ru-RU" sz="2400" dirty="0">
                <a:solidFill>
                  <a:srgbClr val="61DDD1"/>
                </a:solidFill>
                <a:latin typeface="Corbel" panose="020B0503020204020204" pitchFamily="34" charset="0"/>
              </a:rPr>
              <a:t>для механизированной обработки золотосодержащих геологоразведочных проб</a:t>
            </a:r>
            <a:r>
              <a:rPr lang="ru-RU" sz="2400" dirty="0">
                <a:solidFill>
                  <a:srgbClr val="61DDD1"/>
                </a:solidFill>
              </a:rPr>
              <a:t>. </a:t>
            </a:r>
            <a:endParaRPr lang="ru-RU" sz="2400" dirty="0" smtClean="0">
              <a:solidFill>
                <a:srgbClr val="61DDD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13166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35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056784" cy="1368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ГРОМ – геологоразведочный обогатительный модуль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661175" cy="20162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61DDD1"/>
                </a:solidFill>
                <a:latin typeface="Corbel" panose="020B0503020204020204" pitchFamily="34" charset="0"/>
              </a:rPr>
              <a:t>Модуль </a:t>
            </a:r>
            <a:r>
              <a:rPr lang="ru-RU" dirty="0">
                <a:solidFill>
                  <a:srgbClr val="61DDD1"/>
                </a:solidFill>
                <a:latin typeface="Corbel" panose="020B0503020204020204" pitchFamily="34" charset="0"/>
              </a:rPr>
              <a:t>позволяет, в том числе в полевых условиях, оперативно, качественно и с высоким </a:t>
            </a:r>
            <a:r>
              <a:rPr lang="ru-RU" dirty="0" smtClean="0">
                <a:solidFill>
                  <a:srgbClr val="61DDD1"/>
                </a:solidFill>
                <a:latin typeface="Corbel" panose="020B0503020204020204" pitchFamily="34" charset="0"/>
              </a:rPr>
              <a:t>извлечением </a:t>
            </a:r>
            <a:r>
              <a:rPr lang="ru-RU" dirty="0">
                <a:solidFill>
                  <a:srgbClr val="61DDD1"/>
                </a:solidFill>
                <a:latin typeface="Corbel" panose="020B0503020204020204" pitchFamily="34" charset="0"/>
              </a:rPr>
              <a:t>мелкого и тонкого золота обрабатывать геологические пробы ударно-канатного, колонкового и других способов бурения, а также среднеобъемные пробы песков </a:t>
            </a:r>
            <a:r>
              <a:rPr lang="ru-RU" dirty="0" smtClean="0">
                <a:solidFill>
                  <a:srgbClr val="61DDD1"/>
                </a:solidFill>
                <a:latin typeface="Corbel" panose="020B0503020204020204" pitchFamily="34" charset="0"/>
              </a:rPr>
              <a:t>различной </a:t>
            </a:r>
            <a:r>
              <a:rPr lang="ru-RU" dirty="0">
                <a:solidFill>
                  <a:srgbClr val="61DDD1"/>
                </a:solidFill>
                <a:latin typeface="Corbel" panose="020B0503020204020204" pitchFamily="34" charset="0"/>
              </a:rPr>
              <a:t>степени </a:t>
            </a:r>
            <a:r>
              <a:rPr lang="ru-RU" dirty="0" err="1">
                <a:solidFill>
                  <a:srgbClr val="61DDD1"/>
                </a:solidFill>
                <a:latin typeface="Corbel" panose="020B0503020204020204" pitchFamily="34" charset="0"/>
              </a:rPr>
              <a:t>промывистости</a:t>
            </a:r>
            <a:r>
              <a:rPr lang="ru-RU" dirty="0">
                <a:solidFill>
                  <a:srgbClr val="61DDD1"/>
                </a:solidFill>
                <a:latin typeface="Corbel" panose="020B0503020204020204" pitchFamily="34" charset="0"/>
              </a:rPr>
              <a:t>, отобранные из борозд траншей, шурфов и копушей.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703730" cy="2852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59" y="3645024"/>
            <a:ext cx="342708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5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59" y="2852936"/>
            <a:ext cx="3658460" cy="27438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497" y="803576"/>
            <a:ext cx="7821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Мобильный геологоразведочный модуль может эксплуатироваться в составе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буровой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бригады на опробовании руд и россыпей разнообразных видов.</a:t>
            </a:r>
          </a:p>
          <a:p>
            <a:pPr marL="36576" indent="0" algn="just">
              <a:buNone/>
              <a:tabLst>
                <a:tab pos="542925" algn="l"/>
              </a:tabLst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Модуль обеспечивает обработку периодически поступающих проб объемом до  30 л. за 5-20 мин.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1683" y="2896911"/>
            <a:ext cx="3599826" cy="26998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1434" y="6093296"/>
            <a:ext cx="7970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Геологоразведочный обогатительный 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модуль ГРОМ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57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1497" y="803576"/>
            <a:ext cx="7821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  <a:tabLst>
                <a:tab pos="542925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6375" y="272931"/>
            <a:ext cx="7007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Геологоразведочный обогатительный 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модуль ГРОМ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7" y="962323"/>
            <a:ext cx="6950061" cy="45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е 26"/>
          <p:cNvSpPr txBox="1"/>
          <p:nvPr/>
        </p:nvSpPr>
        <p:spPr>
          <a:xfrm>
            <a:off x="934307" y="5604492"/>
            <a:ext cx="3475030" cy="1104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1 - Дезинтегратор с системой высокого давления.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2 - Стол вашгерд. 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3 - Лоток-шлюз мелкого наполнения</a:t>
            </a: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1" name="Поле 26"/>
          <p:cNvSpPr txBox="1"/>
          <p:nvPr/>
        </p:nvSpPr>
        <p:spPr>
          <a:xfrm>
            <a:off x="4561737" y="5720025"/>
            <a:ext cx="3475030" cy="1104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4 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Центробежный концентратор.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5 - Сушильный шкаф.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6 - Сухой магнитный сепаратор.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22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5690855" cy="1570680"/>
          </a:xfrm>
        </p:spPr>
        <p:txBody>
          <a:bodyPr/>
          <a:lstStyle/>
          <a:p>
            <a:r>
              <a:rPr lang="ru-RU" b="1" cap="small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Состав установки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848" y="1844825"/>
            <a:ext cx="7562543" cy="4149564"/>
          </a:xfrm>
        </p:spPr>
        <p:txBody>
          <a:bodyPr/>
          <a:lstStyle/>
          <a:p>
            <a:r>
              <a:rPr lang="ru-RU" dirty="0"/>
              <a:t>В состав геологоразведочной установки, </a:t>
            </a:r>
            <a:r>
              <a:rPr lang="ru-RU" dirty="0" smtClean="0"/>
              <a:t>в том числе входит </a:t>
            </a:r>
            <a:r>
              <a:rPr lang="ru-RU" dirty="0"/>
              <a:t>следующее </a:t>
            </a:r>
            <a:r>
              <a:rPr lang="ru-RU" dirty="0" smtClean="0"/>
              <a:t>уникальное технологическое оборудование производства ЗАО «ИТОМАК:</a:t>
            </a:r>
          </a:p>
          <a:p>
            <a:pPr marL="457200" indent="-457200">
              <a:buAutoNum type="arabicPeriod"/>
            </a:pPr>
            <a:r>
              <a:rPr lang="ru-RU" dirty="0" smtClean="0"/>
              <a:t>Дезинтегратор </a:t>
            </a:r>
            <a:r>
              <a:rPr lang="ru-RU" dirty="0"/>
              <a:t>с системой высокого давления «Итомак-ДВД-0,1»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/>
              <a:t>Центробежный концентратор «Итомак-КГ-0,3»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/>
              <a:t>Сухой магнитный сепаратор </a:t>
            </a:r>
            <a:r>
              <a:rPr lang="ru-RU" dirty="0" smtClean="0"/>
              <a:t>СМС-20БМП</a:t>
            </a:r>
          </a:p>
          <a:p>
            <a:pPr marL="457200" indent="-457200">
              <a:buAutoNum type="arabicPeriod"/>
            </a:pPr>
            <a:r>
              <a:rPr lang="ru-RU" dirty="0"/>
              <a:t>Сушильный шкаф ШСП-0,25-500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2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20789"/>
            <a:ext cx="3221989" cy="4307472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>
                <a:latin typeface="Cambria" panose="02040503050406030204" pitchFamily="18" charset="0"/>
              </a:rPr>
              <a:t>Дезинтегратор с системой высокого давления «</a:t>
            </a:r>
            <a:r>
              <a:rPr lang="ru-RU" sz="3200" dirty="0" smtClean="0">
                <a:latin typeface="Cambria" panose="02040503050406030204" pitchFamily="18" charset="0"/>
              </a:rPr>
              <a:t>ИТОМАК-ДВД-0,1»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5144" y="5877272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ИТОМАК-ДВД-0,1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16832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Предназначен для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быстрой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промывки, механической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дезинтеграции,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классификации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в водной среде песков или руд с целью их последующего обогащения на обогатительных аппаратах.</a:t>
            </a:r>
          </a:p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Принцип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действия дезинтегратора заключается в размывании проб струёй воды высокого давления до 160 атмосфер  во вращающемся барабане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.</a:t>
            </a: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933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94544" y="476672"/>
            <a:ext cx="7704856" cy="891480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3200" dirty="0">
                <a:latin typeface="Cambria" panose="02040503050406030204" pitchFamily="18" charset="0"/>
              </a:rPr>
              <a:t>Центробежный концентратор </a:t>
            </a:r>
            <a:r>
              <a:rPr lang="ru-RU" sz="3200" dirty="0" smtClean="0">
                <a:latin typeface="Cambria" panose="02040503050406030204" pitchFamily="18" charset="0"/>
              </a:rPr>
              <a:t/>
            </a:r>
            <a:br>
              <a:rPr lang="ru-RU" sz="3200" dirty="0" smtClean="0">
                <a:latin typeface="Cambria" panose="02040503050406030204" pitchFamily="18" charset="0"/>
              </a:rPr>
            </a:br>
            <a:r>
              <a:rPr lang="ru-RU" sz="3200" dirty="0" smtClean="0">
                <a:latin typeface="Cambria" panose="02040503050406030204" pitchFamily="18" charset="0"/>
              </a:rPr>
              <a:t>«</a:t>
            </a:r>
            <a:r>
              <a:rPr lang="ru-RU" sz="3200" dirty="0">
                <a:latin typeface="Cambria" panose="02040503050406030204" pitchFamily="18" charset="0"/>
              </a:rPr>
              <a:t>Итомак-КГ-0,3» </a:t>
            </a: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9638" y="1556792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	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 Компактный, малогабаритный и практически бесшумный центробежный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концентратор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горизонтального типа с </a:t>
            </a: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псевдоожиженным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слоем предназначен для обогащения пробы крупностью менее 2 мм поступающей после грохочения в дезинтеграторе. </a:t>
            </a:r>
          </a:p>
          <a:p>
            <a:pPr algn="just">
              <a:tabLst>
                <a:tab pos="533400" algn="l"/>
              </a:tabLst>
            </a:pPr>
            <a:r>
              <a:rPr lang="ru-RU" sz="2000" dirty="0" smtClean="0">
                <a:solidFill>
                  <a:srgbClr val="61DDD1"/>
                </a:solidFill>
                <a:latin typeface="Corbel" panose="020B0503020204020204" pitchFamily="34" charset="0"/>
              </a:rPr>
              <a:t>            Горизонтальное </a:t>
            </a:r>
            <a:r>
              <a:rPr lang="ru-RU" sz="2000" dirty="0">
                <a:solidFill>
                  <a:srgbClr val="61DDD1"/>
                </a:solidFill>
                <a:latin typeface="Corbel" panose="020B0503020204020204" pitchFamily="34" charset="0"/>
              </a:rPr>
              <a:t>расположение оси вращения ротора за счет комплексного действия сил тяжести и динамического напора воды с частотой вращения ротора позволяет создать колебания минерального слоя, в радиальном и осевом направлениях, что обеспечивает высокие показатели извлечения мелкого, тонкого и плавучего золота.</a:t>
            </a:r>
          </a:p>
          <a:p>
            <a:pPr algn="just">
              <a:tabLst>
                <a:tab pos="533400" algn="l"/>
              </a:tabLst>
            </a:pP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  <a:p>
            <a:pPr algn="just">
              <a:tabLst>
                <a:tab pos="533400" algn="l"/>
              </a:tabLst>
            </a:pPr>
            <a:endParaRPr lang="ru-RU" sz="2000" dirty="0">
              <a:solidFill>
                <a:srgbClr val="61DDD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138694" cy="47080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2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7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Другая 7">
      <a:dk1>
        <a:sysClr val="windowText" lastClr="000000"/>
      </a:dk1>
      <a:lt1>
        <a:sysClr val="window" lastClr="FFFFFF"/>
      </a:lt1>
      <a:dk2>
        <a:srgbClr val="039382"/>
      </a:dk2>
      <a:lt2>
        <a:srgbClr val="FFFFFF"/>
      </a:lt2>
      <a:accent1>
        <a:srgbClr val="FFFFF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</Template>
  <TotalTime>1205</TotalTime>
  <Words>652</Words>
  <Application>Microsoft Office PowerPoint</Application>
  <PresentationFormat>Экран (4:3)</PresentationFormat>
  <Paragraphs>91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Kilter</vt:lpstr>
      <vt:lpstr>Комплексы для обогащения геологоразведочных проб</vt:lpstr>
      <vt:lpstr>Презентация PowerPoint</vt:lpstr>
      <vt:lpstr>ГРОМ – геологоразведочный обогатительный модуль </vt:lpstr>
      <vt:lpstr>ГРОМ – геологоразведочный обогатительный модуль </vt:lpstr>
      <vt:lpstr>Презентация PowerPoint</vt:lpstr>
      <vt:lpstr>Презентация PowerPoint</vt:lpstr>
      <vt:lpstr>Состав установки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ДОВОДОЧНЫЕ МОДУЛИ</dc:title>
  <dc:creator>Freeman</dc:creator>
  <cp:lastModifiedBy>Alexander</cp:lastModifiedBy>
  <cp:revision>170</cp:revision>
  <dcterms:created xsi:type="dcterms:W3CDTF">2013-11-05T09:06:02Z</dcterms:created>
  <dcterms:modified xsi:type="dcterms:W3CDTF">2017-11-08T15:58:17Z</dcterms:modified>
</cp:coreProperties>
</file>